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2" r:id="rId5"/>
    <p:sldId id="297" r:id="rId6"/>
    <p:sldId id="304" r:id="rId7"/>
    <p:sldId id="302" r:id="rId8"/>
    <p:sldId id="333" r:id="rId9"/>
    <p:sldId id="321" r:id="rId10"/>
    <p:sldId id="305" r:id="rId11"/>
    <p:sldId id="334" r:id="rId12"/>
    <p:sldId id="338" r:id="rId13"/>
    <p:sldId id="357" r:id="rId14"/>
    <p:sldId id="356" r:id="rId15"/>
    <p:sldId id="337" r:id="rId16"/>
    <p:sldId id="358" r:id="rId17"/>
    <p:sldId id="359" r:id="rId18"/>
    <p:sldId id="360" r:id="rId19"/>
    <p:sldId id="362" r:id="rId20"/>
    <p:sldId id="361" r:id="rId21"/>
    <p:sldId id="363" r:id="rId22"/>
    <p:sldId id="364" r:id="rId23"/>
    <p:sldId id="366" r:id="rId24"/>
    <p:sldId id="367" r:id="rId25"/>
    <p:sldId id="368" r:id="rId26"/>
    <p:sldId id="329" r:id="rId27"/>
    <p:sldId id="308" r:id="rId28"/>
    <p:sldId id="309" r:id="rId29"/>
    <p:sldId id="295" r:id="rId30"/>
    <p:sldId id="30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957"/>
    <a:srgbClr val="AEC2D8"/>
    <a:srgbClr val="D84400"/>
    <a:srgbClr val="446992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A17DB-7F80-B722-2CE0-2C8111696820}" v="1" dt="2025-10-08T12:20:45.682"/>
    <p1510:client id="{DAC7977A-0508-42CC-A985-DCFE76622846}" v="63" dt="2025-10-08T15:35:18.747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F3D6-E8DE-4903-C2B0-BDB64360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56590D-06D8-1B30-9FC2-9547285D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B456C-A8AE-D046-A085-3F00499D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501C6-149D-0BDD-7881-FE9661AAD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6742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8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53" r:id="rId9"/>
    <p:sldLayoutId id="2147483663" r:id="rId10"/>
    <p:sldLayoutId id="21474836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oringtheconsumer.blogspot.com/2011/02/opiniator-6-laws-of-customer-feedback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awpixel.com/search/surve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3-surefire-ways-to-help-improve-the-customer-experience-cx-in-2020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bluediamondgallery.com/handwriting/c/challeng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>
            <a:normAutofit/>
          </a:bodyPr>
          <a:lstStyle/>
          <a:p>
            <a:r>
              <a:rPr lang="en-US" sz="3600"/>
              <a:t>Review Sense Extracting Insights from Customers Feedback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</p:spPr>
        <p:txBody>
          <a:bodyPr/>
          <a:lstStyle/>
          <a:p>
            <a:r>
              <a:rPr lang="en-US"/>
              <a:t>Team 04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B43FCC6-0615-67DC-49CC-097D0E2489B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8" r="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627D-B573-EA47-70EA-0B10992F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E31-9ADF-AFDB-70E7-145493B4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97572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and Admin Login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282F0-ED0F-185E-E2BE-0989F1BE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34" y="1213442"/>
            <a:ext cx="4150323" cy="5336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7526A7-66A7-1C1F-425A-4F615141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43" y="1238842"/>
            <a:ext cx="4476094" cy="53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09E3-3569-CE24-D6A3-31BC64E3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66AC-79FE-581D-494E-5A720780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608944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Registration Validation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D7604-C81B-143C-522B-A28704B9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8" y="1360643"/>
            <a:ext cx="4157254" cy="5109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8D2BE-8964-56C4-4757-401546EB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94" y="1265084"/>
            <a:ext cx="4442158" cy="511015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5800C49-7A4A-C1EE-43FD-8757E2160010}"/>
              </a:ext>
            </a:extLst>
          </p:cNvPr>
          <p:cNvSpPr/>
          <p:nvPr/>
        </p:nvSpPr>
        <p:spPr>
          <a:xfrm>
            <a:off x="5333788" y="4689641"/>
            <a:ext cx="123952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AD525B-97ED-DD71-5360-BAF0C07A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52" y="1873794"/>
            <a:ext cx="2760792" cy="1077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04C57B-E584-C557-91AE-5FBBD5A93D1D}"/>
              </a:ext>
            </a:extLst>
          </p:cNvPr>
          <p:cNvSpPr txBox="1"/>
          <p:nvPr/>
        </p:nvSpPr>
        <p:spPr>
          <a:xfrm>
            <a:off x="4266078" y="3260261"/>
            <a:ext cx="33749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 inputs unlock the Create Account button.</a:t>
            </a:r>
            <a:endParaRPr lang="en-IN" sz="1800" dirty="0">
              <a:solidFill>
                <a:srgbClr val="92D050"/>
              </a:solidFill>
              <a:latin typeface="Poppins" panose="00000500000000000000" pitchFamily="2" charset="0"/>
              <a:ea typeface="微软雅黑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59FF-FDEC-2DB5-6DC3-8F653F16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6217-BF64-AA30-5611-496497F7D8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8CFB5-A8F7-A45D-7C06-30C43A12FD88}"/>
              </a:ext>
            </a:extLst>
          </p:cNvPr>
          <p:cNvSpPr txBox="1"/>
          <p:nvPr/>
        </p:nvSpPr>
        <p:spPr>
          <a:xfrm>
            <a:off x="174522" y="206330"/>
            <a:ext cx="12017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protection and JWT session management</a:t>
            </a:r>
            <a:endParaRPr lang="en-IN" sz="3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52F7F-AD13-5A84-C9A1-9AEC39C9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5" y="3539613"/>
            <a:ext cx="12192000" cy="331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DB156-112E-76F3-C05E-F3620707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44"/>
          <a:stretch>
            <a:fillRect/>
          </a:stretch>
        </p:blipFill>
        <p:spPr>
          <a:xfrm>
            <a:off x="0" y="992710"/>
            <a:ext cx="12192000" cy="25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FA5A-8500-3075-37ED-33DF0A10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4C16-D028-5C3B-89FC-2F8A3B74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5230761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Dashboard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1751-679D-A7F0-0541-A2265689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43"/>
            <a:ext cx="12192000" cy="5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707D-63C7-BE1C-23D6-F16A57527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5457-0BF0-9767-0868-4662BB85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Reviews with Sentiment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67635-7F0A-926A-8A36-2B1C7DA7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15"/>
            <a:ext cx="12192000" cy="5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C4A02-5133-2043-3914-44812FA6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BF06-F640-8B9C-017D-D84C60B1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Add Reviews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F812C-6C8A-C5AA-8B86-3970084C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7" t="6344" r="27000" b="14248"/>
          <a:stretch>
            <a:fillRect/>
          </a:stretch>
        </p:blipFill>
        <p:spPr>
          <a:xfrm>
            <a:off x="2351349" y="2806139"/>
            <a:ext cx="4876800" cy="3768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50028-5907-5749-D89E-97BFBC00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84" t="6546" r="32666" b="17109"/>
          <a:stretch>
            <a:fillRect/>
          </a:stretch>
        </p:blipFill>
        <p:spPr>
          <a:xfrm>
            <a:off x="7509083" y="1193453"/>
            <a:ext cx="4460240" cy="4471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AEF86F-0D18-2FB2-6C33-BA916250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45" y="283028"/>
            <a:ext cx="3836384" cy="23026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F7E761-C292-5C53-41D7-87AF3773CD4E}"/>
              </a:ext>
            </a:extLst>
          </p:cNvPr>
          <p:cNvCxnSpPr>
            <a:cxnSpLocks/>
          </p:cNvCxnSpPr>
          <p:nvPr/>
        </p:nvCxnSpPr>
        <p:spPr>
          <a:xfrm>
            <a:off x="4988560" y="2103120"/>
            <a:ext cx="0" cy="148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8AD702-8075-FCE1-0EF2-67184AA06442}"/>
              </a:ext>
            </a:extLst>
          </p:cNvPr>
          <p:cNvCxnSpPr/>
          <p:nvPr/>
        </p:nvCxnSpPr>
        <p:spPr>
          <a:xfrm>
            <a:off x="6797040" y="2103120"/>
            <a:ext cx="201168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5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1CF55-73B5-554C-F507-025B805A3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75C1-F26B-B44D-02A9-F4C61F04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Analysis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7E1D1-AAC4-EAB3-798E-F7DA723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268"/>
            <a:ext cx="12192000" cy="55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8677-2035-054D-4E58-B37AD938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AB57E-D98B-8055-B531-F09D02F5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862476"/>
            <a:ext cx="5791200" cy="2979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9BBED-DC8A-7483-0561-26EC5EEF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3841810"/>
            <a:ext cx="5791200" cy="2158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C8E78-D255-1D6E-EB97-03C4D87B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862476"/>
            <a:ext cx="5791200" cy="2834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DF8D1-3ED8-0CF7-84A7-4A41174A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80" y="3697435"/>
            <a:ext cx="5791200" cy="2799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E50ED9-896E-35C3-5597-8228657C9FD8}"/>
              </a:ext>
            </a:extLst>
          </p:cNvPr>
          <p:cNvSpPr txBox="1"/>
          <p:nvPr/>
        </p:nvSpPr>
        <p:spPr>
          <a:xfrm>
            <a:off x="2074295" y="203200"/>
            <a:ext cx="198804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Categories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27243-CE6C-19FB-CC41-44A56A063D5A}"/>
              </a:ext>
            </a:extLst>
          </p:cNvPr>
          <p:cNvSpPr txBox="1"/>
          <p:nvPr/>
        </p:nvSpPr>
        <p:spPr>
          <a:xfrm>
            <a:off x="8374119" y="203200"/>
            <a:ext cx="149912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Aspects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16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7A0F-154B-499F-70F4-784026E2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D19F24-7C50-9686-461A-CF9B4E351CB2}"/>
              </a:ext>
            </a:extLst>
          </p:cNvPr>
          <p:cNvSpPr txBox="1"/>
          <p:nvPr/>
        </p:nvSpPr>
        <p:spPr>
          <a:xfrm>
            <a:off x="1719248" y="811625"/>
            <a:ext cx="498886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Sentiment Trends &amp; Timeline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A517C-899C-5903-EDE0-A4B760301A00}"/>
              </a:ext>
            </a:extLst>
          </p:cNvPr>
          <p:cNvSpPr txBox="1"/>
          <p:nvPr/>
        </p:nvSpPr>
        <p:spPr>
          <a:xfrm>
            <a:off x="8353127" y="612279"/>
            <a:ext cx="344677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PDF Export Options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F257E-28E1-4909-7A3A-F33CBF4B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2" y="1543302"/>
            <a:ext cx="7928898" cy="4329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8324F-5395-174C-2342-444D9593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19" y="1334845"/>
            <a:ext cx="3425785" cy="4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D8D54-013A-1E37-209B-081E6784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CBA9-5E09-32BE-E565-6187A4BB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Admin Dashboard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B2E1-8DF1-40BD-3D8C-07308D21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43"/>
            <a:ext cx="12192000" cy="55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1031404"/>
            <a:ext cx="5029200" cy="1005840"/>
          </a:xfrm>
        </p:spPr>
        <p:txBody>
          <a:bodyPr lIns="0" anchor="b" anchorCtr="0"/>
          <a:lstStyle/>
          <a:p>
            <a:r>
              <a:rPr lang="en-US"/>
              <a:t>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9793" y="2290916"/>
            <a:ext cx="4866967" cy="3293807"/>
          </a:xfrm>
        </p:spPr>
        <p:txBody>
          <a:bodyPr>
            <a:normAutofit/>
          </a:bodyPr>
          <a:lstStyle/>
          <a:p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Geetha Sri</a:t>
            </a:r>
          </a:p>
          <a:p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Bharath D</a:t>
            </a:r>
          </a:p>
          <a:p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Monisha </a:t>
            </a:r>
          </a:p>
          <a:p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Shameera Shaik</a:t>
            </a:r>
          </a:p>
          <a:p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Aryan Singh</a:t>
            </a:r>
          </a:p>
          <a:p>
            <a:endParaRPr lang="en-US" sz="28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92E1C-3CBE-0AE5-763D-F54A7BB29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22" y="797414"/>
            <a:ext cx="4475777" cy="5029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969DB-1B22-6CE6-6E84-67D2059B6E8A}"/>
              </a:ext>
            </a:extLst>
          </p:cNvPr>
          <p:cNvSpPr txBox="1"/>
          <p:nvPr/>
        </p:nvSpPr>
        <p:spPr>
          <a:xfrm>
            <a:off x="5846063" y="5508064"/>
            <a:ext cx="518160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prstClr val="white"/>
                </a:solidFill>
                <a:latin typeface="Aharoni" panose="02010803020104030203" pitchFamily="2" charset="-79"/>
                <a:ea typeface="微软雅黑"/>
                <a:cs typeface="Aharoni" panose="02010803020104030203" pitchFamily="2" charset="-79"/>
              </a:rPr>
              <a:t>Mentor : Mukilan Selvaraj</a:t>
            </a:r>
            <a:endParaRPr lang="en-IN" sz="2800">
              <a:solidFill>
                <a:prstClr val="white"/>
              </a:solidFill>
              <a:latin typeface="Aharoni" panose="02010803020104030203" pitchFamily="2" charset="-79"/>
              <a:ea typeface="微软雅黑"/>
              <a:cs typeface="Aharoni" panose="02010803020104030203" pitchFamily="2" charset="-79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BFDF-B421-5548-84A0-4DCF019D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847-E65F-DDD1-43F6-A6CDD4BA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All User Reviews with Sentiment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3E6BD-BE7E-A6FB-A63E-2AA87058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453"/>
            <a:ext cx="12192000" cy="5517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86902-C881-ACC4-E6D5-CF2A048A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90" y="1523203"/>
            <a:ext cx="2239670" cy="4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610A-D74B-A323-EFC3-03B1DA9B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211-5D7C-3935-3B68-1D7B1DE4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423" y="812800"/>
            <a:ext cx="4825817" cy="5884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Manage Categories &amp; Aspect</a:t>
            </a: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20B9C-12C4-CC1A-6155-50BB9E88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1614627"/>
            <a:ext cx="7958357" cy="3628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95DF7-B0D5-FD0F-8C4C-1E186D27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28" y="1614627"/>
            <a:ext cx="3455764" cy="355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AB50C-FE46-D0E3-6E0E-53794AD6B10B}"/>
              </a:ext>
            </a:extLst>
          </p:cNvPr>
          <p:cNvSpPr txBox="1"/>
          <p:nvPr/>
        </p:nvSpPr>
        <p:spPr>
          <a:xfrm>
            <a:off x="8408975" y="1107041"/>
            <a:ext cx="338906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Add New Category with Aspects</a:t>
            </a:r>
            <a:endParaRPr lang="en-IN" sz="1600" b="1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7103BA-C11A-A140-7D21-1178582E5092}"/>
              </a:ext>
            </a:extLst>
          </p:cNvPr>
          <p:cNvCxnSpPr/>
          <p:nvPr/>
        </p:nvCxnSpPr>
        <p:spPr>
          <a:xfrm>
            <a:off x="6907530" y="2390775"/>
            <a:ext cx="8496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B0C012-68B2-49D6-FB39-2964A761F4E7}"/>
              </a:ext>
            </a:extLst>
          </p:cNvPr>
          <p:cNvCxnSpPr/>
          <p:nvPr/>
        </p:nvCxnSpPr>
        <p:spPr>
          <a:xfrm>
            <a:off x="6907530" y="2672715"/>
            <a:ext cx="8496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A1C130-9547-9786-5DB9-8B8FBAEC25FF}"/>
              </a:ext>
            </a:extLst>
          </p:cNvPr>
          <p:cNvCxnSpPr/>
          <p:nvPr/>
        </p:nvCxnSpPr>
        <p:spPr>
          <a:xfrm flipV="1">
            <a:off x="6907530" y="2390775"/>
            <a:ext cx="0" cy="283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411AE0-0791-1322-13E3-A1837FC4225C}"/>
              </a:ext>
            </a:extLst>
          </p:cNvPr>
          <p:cNvCxnSpPr/>
          <p:nvPr/>
        </p:nvCxnSpPr>
        <p:spPr>
          <a:xfrm flipV="1">
            <a:off x="7757160" y="2388870"/>
            <a:ext cx="0" cy="283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E8290-59BF-8159-B167-72C20424B497}"/>
              </a:ext>
            </a:extLst>
          </p:cNvPr>
          <p:cNvCxnSpPr/>
          <p:nvPr/>
        </p:nvCxnSpPr>
        <p:spPr>
          <a:xfrm flipV="1">
            <a:off x="7757160" y="2059305"/>
            <a:ext cx="618468" cy="33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4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5A0AE-39F4-BD38-B0D7-0E64C314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AFE8-E512-575F-F1B7-744899B3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69" y="893033"/>
            <a:ext cx="3010965" cy="5173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 and Stats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D0AF-B416-B92C-6D50-DDE07556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2" y="1680456"/>
            <a:ext cx="7867420" cy="3497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3279F-0F73-679D-7F67-FEAECFD2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19" y="1553433"/>
            <a:ext cx="3904239" cy="37511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9E139B-A810-34DE-EABF-EF7C17B6F369}"/>
              </a:ext>
            </a:extLst>
          </p:cNvPr>
          <p:cNvSpPr txBox="1">
            <a:spLocks/>
          </p:cNvSpPr>
          <p:nvPr/>
        </p:nvSpPr>
        <p:spPr>
          <a:xfrm>
            <a:off x="8694149" y="893033"/>
            <a:ext cx="3010965" cy="5173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User's Statistics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2D1CF4-6617-5D8B-3C7F-8853A11F42D2}"/>
              </a:ext>
            </a:extLst>
          </p:cNvPr>
          <p:cNvCxnSpPr/>
          <p:nvPr/>
        </p:nvCxnSpPr>
        <p:spPr>
          <a:xfrm>
            <a:off x="6229350" y="2931795"/>
            <a:ext cx="6324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BB342D-D24B-D79C-C164-B7960C5E8BA2}"/>
              </a:ext>
            </a:extLst>
          </p:cNvPr>
          <p:cNvCxnSpPr/>
          <p:nvPr/>
        </p:nvCxnSpPr>
        <p:spPr>
          <a:xfrm>
            <a:off x="6229350" y="3169920"/>
            <a:ext cx="6324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0EDF67-1F2A-323F-32CB-9AAF2212E561}"/>
              </a:ext>
            </a:extLst>
          </p:cNvPr>
          <p:cNvCxnSpPr/>
          <p:nvPr/>
        </p:nvCxnSpPr>
        <p:spPr>
          <a:xfrm>
            <a:off x="6229350" y="2933700"/>
            <a:ext cx="0" cy="23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990AB7-C332-EE26-A7F7-AAE0156A8D51}"/>
              </a:ext>
            </a:extLst>
          </p:cNvPr>
          <p:cNvCxnSpPr/>
          <p:nvPr/>
        </p:nvCxnSpPr>
        <p:spPr>
          <a:xfrm>
            <a:off x="6858000" y="2931795"/>
            <a:ext cx="0" cy="23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F2649E-7C8A-1CDB-476D-386C6618BC45}"/>
              </a:ext>
            </a:extLst>
          </p:cNvPr>
          <p:cNvCxnSpPr/>
          <p:nvPr/>
        </p:nvCxnSpPr>
        <p:spPr>
          <a:xfrm flipV="1">
            <a:off x="6858000" y="2362200"/>
            <a:ext cx="1282699" cy="56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2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3E3B-89D6-7B39-0997-C451D72C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0"/>
            <a:ext cx="6400800" cy="855406"/>
          </a:xfrm>
        </p:spPr>
        <p:txBody>
          <a:bodyPr/>
          <a:lstStyle/>
          <a:p>
            <a:r>
              <a:rPr lang="en-US"/>
              <a:t>Database Schema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639AE-A2BD-DC5E-E76E-DC0D867712A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23</a:t>
            </a:fld>
            <a:endParaRPr lang="en-US" altLang="zh-CN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53F5BE-7C62-3A2E-760D-265F396D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3735"/>
            <a:ext cx="12192000" cy="5834265"/>
          </a:xfrm>
        </p:spPr>
      </p:pic>
    </p:spTree>
    <p:extLst>
      <p:ext uri="{BB962C8B-B14F-4D97-AF65-F5344CB8AC3E}">
        <p14:creationId xmlns:p14="http://schemas.microsoft.com/office/powerpoint/2010/main" val="376841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4D0C-F85C-CAA5-8E00-3A44F505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C4EFA-2BD4-5669-3AA2-C9E129E9578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24</a:t>
            </a:fld>
            <a:endParaRPr lang="en-US" altLang="zh-CN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C800D-3B75-27E8-C30B-9DFDEEC4CA15}"/>
              </a:ext>
            </a:extLst>
          </p:cNvPr>
          <p:cNvSpPr txBox="1"/>
          <p:nvPr/>
        </p:nvSpPr>
        <p:spPr>
          <a:xfrm>
            <a:off x="735616" y="306947"/>
            <a:ext cx="8496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Technical Challenges &amp; Solutions</a:t>
            </a:r>
          </a:p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35ED1-74C4-7524-0DFC-304453E5A7A3}"/>
              </a:ext>
            </a:extLst>
          </p:cNvPr>
          <p:cNvSpPr txBox="1"/>
          <p:nvPr/>
        </p:nvSpPr>
        <p:spPr>
          <a:xfrm>
            <a:off x="304800" y="1189703"/>
            <a:ext cx="8731045" cy="48628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1: 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Aspect Extraction Accuracy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Combined rule-based + dependency parsing approach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2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: Context Understanding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Transformer models with aspect-specific context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3: 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Performance Optimization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Efficient database queries + batch processing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Challenge 4: Deployment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Docker containerization with environment config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5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59FF-FDEC-2DB5-6DC3-8F653F16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6217-BF64-AA30-5611-496497F7D8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25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8CFB5-A8F7-A45D-7C06-30C43A12FD88}"/>
              </a:ext>
            </a:extLst>
          </p:cNvPr>
          <p:cNvSpPr txBox="1"/>
          <p:nvPr/>
        </p:nvSpPr>
        <p:spPr>
          <a:xfrm>
            <a:off x="174522" y="206330"/>
            <a:ext cx="611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 Outcomes</a:t>
            </a:r>
            <a:endParaRPr lang="en-IN" sz="40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D3FDB6-BCE2-764A-59CD-DC8FCF5B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61775"/>
              </p:ext>
            </p:extLst>
          </p:nvPr>
        </p:nvGraphicFramePr>
        <p:xfrm>
          <a:off x="281858" y="1280105"/>
          <a:ext cx="3818194" cy="411583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18194">
                  <a:extLst>
                    <a:ext uri="{9D8B030D-6E8A-4147-A177-3AD203B41FA5}">
                      <a16:colId xmlns:a16="http://schemas.microsoft.com/office/drawing/2014/main" val="2371293408"/>
                    </a:ext>
                  </a:extLst>
                </a:gridCol>
              </a:tblGrid>
              <a:tr h="823998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Skills</a:t>
                      </a:r>
                      <a:endParaRPr lang="en-IN" sz="2800" b="1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70353368"/>
                  </a:ext>
                </a:extLst>
              </a:tr>
              <a:tr h="327674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development with Flask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NLP implementation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design &amp; optimization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containerization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 design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3570832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0EC6FD-22E0-8875-8A3E-75B503E5E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44614"/>
              </p:ext>
            </p:extLst>
          </p:nvPr>
        </p:nvGraphicFramePr>
        <p:xfrm>
          <a:off x="4514645" y="1280105"/>
          <a:ext cx="3818194" cy="409970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18194">
                  <a:extLst>
                    <a:ext uri="{9D8B030D-6E8A-4147-A177-3AD203B41FA5}">
                      <a16:colId xmlns:a16="http://schemas.microsoft.com/office/drawing/2014/main" val="2371293408"/>
                    </a:ext>
                  </a:extLst>
                </a:gridCol>
              </a:tblGrid>
              <a:tr h="565754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Professional Development</a:t>
                      </a:r>
                      <a:endParaRPr lang="en-IN" sz="2400" b="1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70353368"/>
                  </a:ext>
                </a:extLst>
              </a:tr>
              <a:tr h="327674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planning &amp; execution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Problem-solving &amp; debugging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 &amp; presentation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management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35708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9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274955"/>
            <a:ext cx="7955280" cy="1335024"/>
          </a:xfrm>
        </p:spPr>
        <p:txBody>
          <a:bodyPr anchor="b" anchorCtr="0"/>
          <a:lstStyle/>
          <a:p>
            <a:r>
              <a:rPr lang="en-US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26</a:t>
            </a:fld>
            <a:endParaRPr lang="en-US" altLang="zh-CN" noProof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53E8C-EC1E-FC79-A7BD-486FADA950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99694" y="2204392"/>
            <a:ext cx="5678424" cy="3108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Successfully Developed a fully-functional AI-powered web application for aspect-based sentiment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Achieved All Objectives outlined in the project scope and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Delivered Value through actionable customer insights previously hidden in unstructured feedback</a:t>
            </a:r>
            <a:endParaRPr lang="en-IN" sz="2400" b="1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DAD3A4-7E11-B147-A8CB-1C15DCD7995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27" r="15827"/>
          <a:stretch>
            <a:fillRect/>
          </a:stretch>
        </p:blipFill>
        <p:spPr>
          <a:xfrm>
            <a:off x="914401" y="539496"/>
            <a:ext cx="5093110" cy="5779008"/>
          </a:xfrm>
        </p:spPr>
      </p:pic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B9E0-A8F1-60FD-1DD7-F89F48FC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72B4-1450-48DF-5C8F-BFB653A4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US" sz="4400"/>
              <a:t>Introduction</a:t>
            </a:r>
            <a:br>
              <a:rPr lang="en-US" sz="4000"/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5533-EFC2-0CE9-86A2-1A5D9B89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4" y="2712063"/>
            <a:ext cx="7649497" cy="3505856"/>
          </a:xfrm>
          <a:noFill/>
        </p:spPr>
        <p:txBody>
          <a:bodyPr>
            <a:normAutofit/>
          </a:bodyPr>
          <a:lstStyle/>
          <a:p>
            <a:r>
              <a:rPr lang="en-US" sz="1900" b="1"/>
              <a:t> </a:t>
            </a:r>
            <a:r>
              <a:rPr lang="en-US"/>
              <a:t>Businesses struggle to extract specific insights from thousands of customer reviews</a:t>
            </a:r>
          </a:p>
          <a:p>
            <a:r>
              <a:rPr lang="en-US"/>
              <a:t>AI-powered platform that identifies WHAT customers love/hate in products</a:t>
            </a:r>
          </a:p>
          <a:p>
            <a:pPr marL="0" indent="0">
              <a:buNone/>
            </a:pPr>
            <a:r>
              <a:rPr lang="en-US" sz="1900" b="1"/>
              <a:t>Key Value:</a:t>
            </a:r>
            <a:endParaRPr lang="en-US" sz="1900"/>
          </a:p>
          <a:p>
            <a:r>
              <a:rPr lang="en-US" b="1"/>
              <a:t>Pinpoint</a:t>
            </a:r>
            <a:r>
              <a:rPr lang="en-US"/>
              <a:t> specific product aspects (battery, camera, service)</a:t>
            </a:r>
          </a:p>
          <a:p>
            <a:r>
              <a:rPr lang="en-US" b="1"/>
              <a:t>Quantify</a:t>
            </a:r>
            <a:r>
              <a:rPr lang="en-US"/>
              <a:t> sentiment for each aspect</a:t>
            </a:r>
          </a:p>
          <a:p>
            <a:r>
              <a:rPr lang="en-US" b="1"/>
              <a:t>Visualize</a:t>
            </a:r>
            <a:r>
              <a:rPr lang="en-US"/>
              <a:t> insights through interactive dashboards</a:t>
            </a:r>
          </a:p>
          <a:p>
            <a:r>
              <a:rPr lang="en-US" sz="1900" b="1"/>
              <a:t>Impact:</a:t>
            </a:r>
            <a:r>
              <a:rPr lang="en-US" sz="1900"/>
              <a:t> </a:t>
            </a:r>
            <a:r>
              <a:rPr lang="en-US"/>
              <a:t>80% faster insights vs manual analysis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34FD-1CAF-830B-7A40-1216119C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615FC-6DE6-64A0-E72B-4D7070FC8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78761" y="2712063"/>
            <a:ext cx="3913238" cy="2608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595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23C92-F48A-2B6C-C288-73C2A356B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E711-53F9-E3DB-8AC5-F0A2BEE9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US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B7A1-7C02-02D3-C9E0-F6BC562E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1ED3AA-00F1-FDCC-BA1F-04607A843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71691"/>
              </p:ext>
            </p:extLst>
          </p:nvPr>
        </p:nvGraphicFramePr>
        <p:xfrm>
          <a:off x="875070" y="3501005"/>
          <a:ext cx="3146323" cy="288326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933817713"/>
                    </a:ext>
                  </a:extLst>
                </a:gridCol>
              </a:tblGrid>
              <a:tr h="597268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IN" sz="2400" b="1" i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ackend</a:t>
                      </a:r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91373"/>
                  </a:ext>
                </a:extLst>
              </a:tr>
              <a:tr h="2119647">
                <a:tc>
                  <a:txBody>
                    <a:bodyPr/>
                    <a:lstStyle/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Flask (Python)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NLP Engine: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spaCy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Hugging Face Transformers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SQLAlchemy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SQLite/MySQL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JWT &amp; Session-based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977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05B964-4388-D130-084A-0D5607FF3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40986"/>
              </p:ext>
            </p:extLst>
          </p:nvPr>
        </p:nvGraphicFramePr>
        <p:xfrm>
          <a:off x="4611327" y="3517214"/>
          <a:ext cx="3146323" cy="28832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889841973"/>
                    </a:ext>
                  </a:extLst>
                </a:gridCol>
              </a:tblGrid>
              <a:tr h="605549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 &amp; UI</a:t>
                      </a:r>
                      <a:endParaRPr lang="en-IN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62950"/>
                  </a:ext>
                </a:extLst>
              </a:tr>
              <a:tr h="2277719">
                <a:tc>
                  <a:txBody>
                    <a:bodyPr/>
                    <a:lstStyle/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Jinja2 with Bootstrap</a:t>
                      </a: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Chart.js &amp; Custom CSS</a:t>
                      </a: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Processing: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Pandas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267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86CB25-F00B-0735-8E50-1CB0B9FF7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89625"/>
              </p:ext>
            </p:extLst>
          </p:nvPr>
        </p:nvGraphicFramePr>
        <p:xfrm>
          <a:off x="8401663" y="3501005"/>
          <a:ext cx="3146323" cy="28832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889841973"/>
                    </a:ext>
                  </a:extLst>
                </a:gridCol>
              </a:tblGrid>
              <a:tr h="605549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IN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62950"/>
                  </a:ext>
                </a:extLst>
              </a:tr>
              <a:tr h="2277719">
                <a:tc>
                  <a:txBody>
                    <a:bodyPr/>
                    <a:lstStyle/>
                    <a:p>
                      <a:r>
                        <a:rPr lang="fr-FR" sz="18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Containerization</a:t>
                      </a:r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Docker</a:t>
                      </a:r>
                    </a:p>
                    <a:p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Control: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Git</a:t>
                      </a:r>
                    </a:p>
                    <a:p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Configuration: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Variables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26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66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8A62-6788-D5F1-B116-0523B701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2ED3-B1FB-309E-F1DE-A51495CF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IN"/>
              <a:t>System Architecture</a:t>
            </a:r>
            <a:br>
              <a:rPr lang="en-IN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951E-1402-AE9F-F86C-2EEEBF2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704736-16FA-B6DB-C65A-B413D1E4E427}"/>
              </a:ext>
            </a:extLst>
          </p:cNvPr>
          <p:cNvSpPr/>
          <p:nvPr/>
        </p:nvSpPr>
        <p:spPr>
          <a:xfrm>
            <a:off x="1061884" y="2836588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56174-0165-F05C-1A54-DC3647FB04E8}"/>
              </a:ext>
            </a:extLst>
          </p:cNvPr>
          <p:cNvSpPr txBox="1"/>
          <p:nvPr/>
        </p:nvSpPr>
        <p:spPr>
          <a:xfrm>
            <a:off x="1081548" y="3165987"/>
            <a:ext cx="195662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Client Browser</a:t>
            </a:r>
            <a:endParaRPr lang="en-IN" sz="20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849665-9CF0-1CA9-BAF2-4BA4455B9526}"/>
              </a:ext>
            </a:extLst>
          </p:cNvPr>
          <p:cNvSpPr/>
          <p:nvPr/>
        </p:nvSpPr>
        <p:spPr>
          <a:xfrm>
            <a:off x="4399934" y="2836588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ED466-A182-E8E4-AF61-BCBAD7D2901E}"/>
              </a:ext>
            </a:extLst>
          </p:cNvPr>
          <p:cNvSpPr txBox="1"/>
          <p:nvPr/>
        </p:nvSpPr>
        <p:spPr>
          <a:xfrm>
            <a:off x="4640826" y="3165987"/>
            <a:ext cx="193695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Flask Server</a:t>
            </a:r>
            <a:endParaRPr lang="en-IN" sz="24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9AD31D-7A3A-B991-620A-6D2EB8C5BB50}"/>
              </a:ext>
            </a:extLst>
          </p:cNvPr>
          <p:cNvSpPr/>
          <p:nvPr/>
        </p:nvSpPr>
        <p:spPr>
          <a:xfrm>
            <a:off x="7924798" y="2836551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1BD8F-CB02-0DC6-21A9-991A5DA25A7B}"/>
              </a:ext>
            </a:extLst>
          </p:cNvPr>
          <p:cNvSpPr txBox="1"/>
          <p:nvPr/>
        </p:nvSpPr>
        <p:spPr>
          <a:xfrm>
            <a:off x="8209935" y="3165987"/>
            <a:ext cx="175014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Database SQLite</a:t>
            </a:r>
            <a:endParaRPr lang="en-IN" sz="20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957A19-BF43-1CB0-0F26-C15CC8E92D38}"/>
              </a:ext>
            </a:extLst>
          </p:cNvPr>
          <p:cNvSpPr/>
          <p:nvPr/>
        </p:nvSpPr>
        <p:spPr>
          <a:xfrm>
            <a:off x="4439264" y="4851235"/>
            <a:ext cx="2340078" cy="1874029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E6577-1C19-C69D-4B7E-D74CF4C4EEF8}"/>
              </a:ext>
            </a:extLst>
          </p:cNvPr>
          <p:cNvSpPr txBox="1"/>
          <p:nvPr/>
        </p:nvSpPr>
        <p:spPr>
          <a:xfrm>
            <a:off x="4640826" y="5063613"/>
            <a:ext cx="2099186" cy="1508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NLP Engine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spaCy</a:t>
            </a:r>
            <a:endParaRPr lang="en-US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Transformers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Aspect Extraction</a:t>
            </a: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7FCE5C-95CD-C453-059B-3D163EEEF9DC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401962" y="3519930"/>
            <a:ext cx="9979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9F6DE-B487-D29E-878D-9191E5E34F3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740012" y="3519893"/>
            <a:ext cx="1184786" cy="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25CA58-6AB2-F0CA-968C-E7F6BA5367D2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5569973" y="4203272"/>
            <a:ext cx="39330" cy="64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49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65CB-2357-89A7-1788-86B41106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B7D590F3-971A-8282-E2A1-28A13D13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-168328"/>
            <a:ext cx="7132320" cy="1773936"/>
          </a:xfrm>
        </p:spPr>
        <p:txBody>
          <a:bodyPr>
            <a:normAutofit/>
          </a:bodyPr>
          <a:lstStyle/>
          <a:p>
            <a:r>
              <a:rPr lang="en-US" sz="6000"/>
              <a:t>Key Features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FA5B9D6B-6D6E-277E-8FE5-F2DA8F8BA50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C0CFF-E3E1-ADD7-DE28-77C301C9233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75516-2967-0DB8-6A18-831D66F4E5BC}"/>
              </a:ext>
            </a:extLst>
          </p:cNvPr>
          <p:cNvSpPr txBox="1"/>
          <p:nvPr/>
        </p:nvSpPr>
        <p:spPr>
          <a:xfrm>
            <a:off x="737419" y="2005781"/>
            <a:ext cx="6538452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User Authentication &amp;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Review Processing Pipeline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AI Analysis Engine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Visualization Dashboard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0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CDBA-0FAA-4E5A-46B4-0F95A7D5BD0B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0341CBA-B64D-4D64-D264-720AA4A60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BCA46-53AF-5F07-CBB9-63915E81F6F7}"/>
              </a:ext>
            </a:extLst>
          </p:cNvPr>
          <p:cNvSpPr txBox="1"/>
          <p:nvPr/>
        </p:nvSpPr>
        <p:spPr>
          <a:xfrm>
            <a:off x="154770" y="363396"/>
            <a:ext cx="9235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badi" panose="020B0604020104020204" pitchFamily="34" charset="0"/>
              </a:rPr>
              <a:t>AI/ML Implementations</a:t>
            </a:r>
            <a:endParaRPr lang="en-IN" sz="36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FE1A739-0348-7F7F-FB91-00F35AF4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22873"/>
              </p:ext>
            </p:extLst>
          </p:nvPr>
        </p:nvGraphicFramePr>
        <p:xfrm>
          <a:off x="517831" y="1201446"/>
          <a:ext cx="3179097" cy="222755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61092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Preprocessing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61662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Tokenization &amp; cleaning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Stop-word removal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Sentence segmentation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1C1A50-923E-E0CE-0DEE-4D485989C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5134"/>
              </p:ext>
            </p:extLst>
          </p:nvPr>
        </p:nvGraphicFramePr>
        <p:xfrm>
          <a:off x="2428568" y="4087214"/>
          <a:ext cx="3179097" cy="22235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486164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Sentiment Analysis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55211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Hugging Face transformer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Aspect-level sentiment scoring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Confidence metrics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98C1925-F355-E208-244E-4363B006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49686"/>
              </p:ext>
            </p:extLst>
          </p:nvPr>
        </p:nvGraphicFramePr>
        <p:xfrm>
          <a:off x="4506451" y="1184104"/>
          <a:ext cx="3179097" cy="22448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507535"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 Extraction</a:t>
                      </a:r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630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Rule-based keyword matching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 parsing for context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aspect categories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F72877-4996-8C2E-A3C5-680DE293783D}"/>
              </a:ext>
            </a:extLst>
          </p:cNvPr>
          <p:cNvSpPr txBox="1"/>
          <p:nvPr/>
        </p:nvSpPr>
        <p:spPr>
          <a:xfrm>
            <a:off x="373626" y="6135329"/>
            <a:ext cx="93898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 </a:t>
            </a:r>
            <a:br>
              <a:rPr lang="fr-FR">
                <a:solidFill>
                  <a:schemeClr val="bg1"/>
                </a:solidFill>
              </a:rPr>
            </a:br>
            <a:endParaRPr lang="en-IN" sz="180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9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96303-51E7-61DD-8283-21ADA7E0A3C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95BD-4EB8-B395-9A31-68EAAEAA32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4625E-E1CE-3A4B-F161-9796330B2911}"/>
              </a:ext>
            </a:extLst>
          </p:cNvPr>
          <p:cNvSpPr txBox="1"/>
          <p:nvPr/>
        </p:nvSpPr>
        <p:spPr>
          <a:xfrm>
            <a:off x="2556387" y="157316"/>
            <a:ext cx="626314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Key Achievements</a:t>
            </a:r>
            <a:endParaRPr lang="en-IN" sz="36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B9F462D-E88F-B331-2AFE-18D5F3791E3A}"/>
              </a:ext>
            </a:extLst>
          </p:cNvPr>
          <p:cNvSpPr/>
          <p:nvPr/>
        </p:nvSpPr>
        <p:spPr>
          <a:xfrm>
            <a:off x="993058" y="1313848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D7758-878B-D4A1-BF58-266DA8F3ACDB}"/>
              </a:ext>
            </a:extLst>
          </p:cNvPr>
          <p:cNvSpPr txBox="1"/>
          <p:nvPr/>
        </p:nvSpPr>
        <p:spPr>
          <a:xfrm>
            <a:off x="1130710" y="1553497"/>
            <a:ext cx="7865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IN" sz="480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BD0D6F-85C7-F0E3-8ED1-B3DC02D60ED3}"/>
              </a:ext>
            </a:extLst>
          </p:cNvPr>
          <p:cNvSpPr/>
          <p:nvPr/>
        </p:nvSpPr>
        <p:spPr>
          <a:xfrm>
            <a:off x="324465" y="2939845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b="1">
              <a:solidFill>
                <a:schemeClr val="tx1"/>
              </a:solidFill>
            </a:endParaRPr>
          </a:p>
          <a:p>
            <a:pPr algn="ctr"/>
            <a:r>
              <a:rPr lang="en-IN" sz="20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1: Foundation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User authentication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Database setup with migrations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Basic web interface</a:t>
            </a: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034D8C-F670-1C2F-F90B-A83CEE342164}"/>
              </a:ext>
            </a:extLst>
          </p:cNvPr>
          <p:cNvSpPr/>
          <p:nvPr/>
        </p:nvSpPr>
        <p:spPr>
          <a:xfrm>
            <a:off x="3253249" y="293984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2:Core NLP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Text preprocessing pipeline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Overall sentiment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Review management</a:t>
            </a:r>
          </a:p>
          <a:p>
            <a:pPr algn="ctr"/>
            <a:endParaRPr lang="en-IN" sz="20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78E125-6D9E-DF0E-29E4-588C4504E4D2}"/>
              </a:ext>
            </a:extLst>
          </p:cNvPr>
          <p:cNvSpPr/>
          <p:nvPr/>
        </p:nvSpPr>
        <p:spPr>
          <a:xfrm>
            <a:off x="6314153" y="293984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3: Advanced Features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Aspect extraction engine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Aspect-level sentiment analysis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Interactive visualization</a:t>
            </a: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A018B-CADB-7718-84DC-D6BD14D30BC9}"/>
              </a:ext>
            </a:extLst>
          </p:cNvPr>
          <p:cNvSpPr/>
          <p:nvPr/>
        </p:nvSpPr>
        <p:spPr>
          <a:xfrm>
            <a:off x="9375058" y="282677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4: Production Ready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Admin dashboard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Docker containerization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Performance optimization</a:t>
            </a: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en-IN"/>
            </a:br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47546D-0B72-3BAD-C4A3-12819DBA702A}"/>
              </a:ext>
            </a:extLst>
          </p:cNvPr>
          <p:cNvSpPr/>
          <p:nvPr/>
        </p:nvSpPr>
        <p:spPr>
          <a:xfrm>
            <a:off x="3819830" y="1313848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2</a:t>
            </a:r>
            <a:endParaRPr lang="en-IN" sz="4800">
              <a:solidFill>
                <a:schemeClr val="tx1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1B36C9C-17FF-21D7-59BE-1FA3D51851D7}"/>
              </a:ext>
            </a:extLst>
          </p:cNvPr>
          <p:cNvSpPr/>
          <p:nvPr/>
        </p:nvSpPr>
        <p:spPr>
          <a:xfrm>
            <a:off x="6897328" y="1285995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3</a:t>
            </a:r>
            <a:endParaRPr lang="en-IN" sz="4400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58393BD-EE9E-44B7-AE7D-068AE5DE472F}"/>
              </a:ext>
            </a:extLst>
          </p:cNvPr>
          <p:cNvSpPr/>
          <p:nvPr/>
        </p:nvSpPr>
        <p:spPr>
          <a:xfrm>
            <a:off x="9974826" y="1261243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4</a:t>
            </a:r>
            <a:endParaRPr lang="en-IN" sz="480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FCCFE-D89F-A884-9B36-87B640543E61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2054942" y="1875474"/>
            <a:ext cx="1764888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4F5628-895B-2F2C-34F7-EE224879FBED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4881714" y="1847621"/>
            <a:ext cx="2015614" cy="2785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C64AB-999A-5C27-0377-44679B8A9CE1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 flipV="1">
            <a:off x="7959212" y="1822869"/>
            <a:ext cx="2015614" cy="24752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8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5D24-CCC6-1BE8-4632-92D35D7E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5230761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Landing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D1F1D-9ED5-5AAB-95D9-924CE25444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B4B547-98FF-E463-AFC8-B503A0BF15F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B8777-ABF3-179C-55AE-0BB6C936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753"/>
            <a:ext cx="12192000" cy="5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37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897CAE-455D-42C9-A951-0C21BC12254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</TotalTime>
  <Words>491</Words>
  <Application>Microsoft Office PowerPoint</Application>
  <PresentationFormat>Widescreen</PresentationFormat>
  <Paragraphs>157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等线</vt:lpstr>
      <vt:lpstr>Abadi</vt:lpstr>
      <vt:lpstr>Aharoni</vt:lpstr>
      <vt:lpstr>Arial</vt:lpstr>
      <vt:lpstr>Calibri</vt:lpstr>
      <vt:lpstr>Poppins</vt:lpstr>
      <vt:lpstr>Posterama</vt:lpstr>
      <vt:lpstr>Posterama Text SemiBold</vt:lpstr>
      <vt:lpstr>Wingdings</vt:lpstr>
      <vt:lpstr>Custom</vt:lpstr>
      <vt:lpstr>Review Sense Extracting Insights from Customers Feedback</vt:lpstr>
      <vt:lpstr>Our Team</vt:lpstr>
      <vt:lpstr>Introduction </vt:lpstr>
      <vt:lpstr>Technology Stack</vt:lpstr>
      <vt:lpstr>System Architecture </vt:lpstr>
      <vt:lpstr>Key Features</vt:lpstr>
      <vt:lpstr>PowerPoint Presentation</vt:lpstr>
      <vt:lpstr>PowerPoint Presentation</vt:lpstr>
      <vt:lpstr>Landing page </vt:lpstr>
      <vt:lpstr>User and Admin Login page </vt:lpstr>
      <vt:lpstr>User Registration Validation </vt:lpstr>
      <vt:lpstr>PowerPoint Presentation</vt:lpstr>
      <vt:lpstr>User Dashboard </vt:lpstr>
      <vt:lpstr>User Reviews with Sentiment </vt:lpstr>
      <vt:lpstr>Add Reviews </vt:lpstr>
      <vt:lpstr>Analysis Page </vt:lpstr>
      <vt:lpstr>PowerPoint Presentation</vt:lpstr>
      <vt:lpstr>PowerPoint Presentation</vt:lpstr>
      <vt:lpstr>Admin Dashboard </vt:lpstr>
      <vt:lpstr>All User Reviews with Sentiment </vt:lpstr>
      <vt:lpstr>Manage Categories &amp; Aspect</vt:lpstr>
      <vt:lpstr>User and Stats</vt:lpstr>
      <vt:lpstr>Database Schema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Monisha V</dc:creator>
  <cp:lastModifiedBy>Bharath D</cp:lastModifiedBy>
  <cp:revision>2</cp:revision>
  <dcterms:created xsi:type="dcterms:W3CDTF">2025-08-25T16:50:50Z</dcterms:created>
  <dcterms:modified xsi:type="dcterms:W3CDTF">2025-10-09T11:35:46Z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